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Cooper Hewitt" panose="020B0604020202020204" charset="0"/>
      <p:regular r:id="rId16"/>
    </p:embeddedFont>
    <p:embeddedFont>
      <p:font typeface="Cooper Hewitt Bold" panose="020B0604020202020204" charset="0"/>
      <p:regular r:id="rId17"/>
    </p:embeddedFont>
    <p:embeddedFont>
      <p:font typeface="HK Grotesk Medium" panose="020B0604020202020204" charset="0"/>
      <p:regular r:id="rId18"/>
    </p:embeddedFont>
    <p:embeddedFont>
      <p:font typeface="Norwester"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0" d="100"/>
          <a:sy n="60" d="100"/>
        </p:scale>
        <p:origin x="138"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svg>
</file>

<file path=ppt/media/image3.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sv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grpSp>
        <p:nvGrpSpPr>
          <p:cNvPr id="3" name="Group 3"/>
          <p:cNvGrpSpPr/>
          <p:nvPr/>
        </p:nvGrpSpPr>
        <p:grpSpPr>
          <a:xfrm>
            <a:off x="1028700" y="2574533"/>
            <a:ext cx="7706900" cy="5137933"/>
            <a:chOff x="0" y="0"/>
            <a:chExt cx="10275866" cy="6850578"/>
          </a:xfrm>
        </p:grpSpPr>
        <p:pic>
          <p:nvPicPr>
            <p:cNvPr id="4" name="Picture 4"/>
            <p:cNvPicPr>
              <a:picLocks noChangeAspect="1"/>
            </p:cNvPicPr>
            <p:nvPr/>
          </p:nvPicPr>
          <p:blipFill>
            <a:blip r:embed="rId2"/>
            <a:srcRect/>
            <a:stretch>
              <a:fillRect/>
            </a:stretch>
          </p:blipFill>
          <p:spPr>
            <a:xfrm>
              <a:off x="3425289" y="0"/>
              <a:ext cx="6850578" cy="6850578"/>
            </a:xfrm>
            <a:prstGeom prst="rect">
              <a:avLst/>
            </a:prstGeom>
          </p:spPr>
        </p:pic>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6850578" cy="6850578"/>
            </a:xfrm>
            <a:prstGeom prst="rect">
              <a:avLst/>
            </a:prstGeom>
          </p:spPr>
        </p:pic>
      </p:grpSp>
      <p:sp>
        <p:nvSpPr>
          <p:cNvPr id="6" name="TextBox 6"/>
          <p:cNvSpPr txBox="1"/>
          <p:nvPr/>
        </p:nvSpPr>
        <p:spPr>
          <a:xfrm>
            <a:off x="7058787" y="3757352"/>
            <a:ext cx="10200513" cy="2314575"/>
          </a:xfrm>
          <a:prstGeom prst="rect">
            <a:avLst/>
          </a:prstGeom>
        </p:spPr>
        <p:txBody>
          <a:bodyPr lIns="0" tIns="0" rIns="0" bIns="0" rtlCol="0" anchor="t">
            <a:spAutoFit/>
          </a:bodyPr>
          <a:lstStyle/>
          <a:p>
            <a:pPr>
              <a:lnSpc>
                <a:spcPts val="6121"/>
              </a:lnSpc>
            </a:pPr>
            <a:r>
              <a:rPr lang="en-US" sz="5100">
                <a:solidFill>
                  <a:srgbClr val="FFFFFF"/>
                </a:solidFill>
                <a:latin typeface="Norwester"/>
              </a:rPr>
              <a:t>EMPIRICAL EVALUATION OF EYE DISEASE DETECTION THROUGH MACHINE LEARNING TECHNIQUES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934200" y="1638300"/>
            <a:ext cx="10306521" cy="7773963"/>
          </a:xfrm>
          <a:prstGeom prst="rect">
            <a:avLst/>
          </a:prstGeom>
        </p:spPr>
        <p:txBody>
          <a:bodyPr lIns="0" tIns="0" rIns="0" bIns="0" rtlCol="0" anchor="t">
            <a:spAutoFit/>
          </a:bodyPr>
          <a:lstStyle/>
          <a:p>
            <a:pPr marL="533001" lvl="1" indent="-266500">
              <a:lnSpc>
                <a:spcPts val="3209"/>
              </a:lnSpc>
              <a:buFont typeface="Arial"/>
              <a:buChar char="•"/>
            </a:pPr>
            <a:r>
              <a:rPr lang="en-US" sz="2468" dirty="0">
                <a:solidFill>
                  <a:srgbClr val="191824"/>
                </a:solidFill>
                <a:latin typeface="Cooper Hewitt" panose="020B0604020202020204" charset="0"/>
                <a:ea typeface="Cooper Hewitt" panose="020B0604020202020204" charset="0"/>
              </a:rPr>
              <a:t>A Multiscale Optimization Approach To Detect Exudates In The Macula Carla </a:t>
            </a:r>
            <a:r>
              <a:rPr lang="en-US" sz="2468" dirty="0" err="1">
                <a:solidFill>
                  <a:srgbClr val="191824"/>
                </a:solidFill>
                <a:latin typeface="Cooper Hewitt" panose="020B0604020202020204" charset="0"/>
                <a:ea typeface="Cooper Hewitt" panose="020B0604020202020204" charset="0"/>
              </a:rPr>
              <a:t>Agurto</a:t>
            </a:r>
            <a:r>
              <a:rPr lang="en-US" sz="2468" dirty="0">
                <a:solidFill>
                  <a:srgbClr val="191824"/>
                </a:solidFill>
                <a:latin typeface="Cooper Hewitt" panose="020B0604020202020204" charset="0"/>
                <a:ea typeface="Cooper Hewitt" panose="020B0604020202020204" charset="0"/>
              </a:rPr>
              <a:t>, Victor Murray, </a:t>
            </a:r>
            <a:r>
              <a:rPr lang="en-US" sz="2468" dirty="0" err="1">
                <a:solidFill>
                  <a:srgbClr val="191824"/>
                </a:solidFill>
                <a:latin typeface="Cooper Hewitt" panose="020B0604020202020204" charset="0"/>
                <a:ea typeface="Cooper Hewitt" panose="020B0604020202020204" charset="0"/>
              </a:rPr>
              <a:t>Honggang</a:t>
            </a:r>
            <a:r>
              <a:rPr lang="en-US" sz="2468" dirty="0">
                <a:solidFill>
                  <a:srgbClr val="191824"/>
                </a:solidFill>
                <a:latin typeface="Cooper Hewitt" panose="020B0604020202020204" charset="0"/>
                <a:ea typeface="Cooper Hewitt" panose="020B0604020202020204" charset="0"/>
              </a:rPr>
              <a:t> Yu, Jeffrey </a:t>
            </a:r>
            <a:r>
              <a:rPr lang="en-US" sz="2468" dirty="0" err="1">
                <a:solidFill>
                  <a:srgbClr val="191824"/>
                </a:solidFill>
                <a:latin typeface="Cooper Hewitt" panose="020B0604020202020204" charset="0"/>
                <a:ea typeface="Cooper Hewitt" panose="020B0604020202020204" charset="0"/>
              </a:rPr>
              <a:t>Wigdahl</a:t>
            </a:r>
            <a:r>
              <a:rPr lang="en-US" sz="2468" dirty="0">
                <a:solidFill>
                  <a:srgbClr val="191824"/>
                </a:solidFill>
                <a:latin typeface="Cooper Hewitt" panose="020B0604020202020204" charset="0"/>
                <a:ea typeface="Cooper Hewitt" panose="020B0604020202020204" charset="0"/>
              </a:rPr>
              <a:t>, </a:t>
            </a:r>
            <a:r>
              <a:rPr lang="en-US" sz="2468" dirty="0" err="1">
                <a:solidFill>
                  <a:srgbClr val="191824"/>
                </a:solidFill>
                <a:latin typeface="Cooper Hewitt" panose="020B0604020202020204" charset="0"/>
                <a:ea typeface="Cooper Hewitt" panose="020B0604020202020204" charset="0"/>
              </a:rPr>
              <a:t>Marios</a:t>
            </a:r>
            <a:r>
              <a:rPr lang="en-US" sz="2468" dirty="0">
                <a:solidFill>
                  <a:srgbClr val="191824"/>
                </a:solidFill>
                <a:latin typeface="Cooper Hewitt" panose="020B0604020202020204" charset="0"/>
                <a:ea typeface="Cooper Hewitt" panose="020B0604020202020204" charset="0"/>
              </a:rPr>
              <a:t> </a:t>
            </a:r>
            <a:r>
              <a:rPr lang="en-US" sz="2468" dirty="0" err="1">
                <a:solidFill>
                  <a:srgbClr val="191824"/>
                </a:solidFill>
                <a:latin typeface="Cooper Hewitt" panose="020B0604020202020204" charset="0"/>
                <a:ea typeface="Cooper Hewitt" panose="020B0604020202020204" charset="0"/>
              </a:rPr>
              <a:t>Pattichis</a:t>
            </a:r>
            <a:r>
              <a:rPr lang="en-US" sz="2468" dirty="0">
                <a:solidFill>
                  <a:srgbClr val="191824"/>
                </a:solidFill>
                <a:latin typeface="Cooper Hewitt" panose="020B0604020202020204" charset="0"/>
                <a:ea typeface="Cooper Hewitt" panose="020B0604020202020204" charset="0"/>
              </a:rPr>
              <a:t>, Sheila Nemeth, E. Simon </a:t>
            </a:r>
            <a:r>
              <a:rPr lang="en-US" sz="2468" dirty="0" err="1">
                <a:solidFill>
                  <a:srgbClr val="191824"/>
                </a:solidFill>
                <a:latin typeface="Cooper Hewitt" panose="020B0604020202020204" charset="0"/>
                <a:ea typeface="Cooper Hewitt" panose="020B0604020202020204" charset="0"/>
              </a:rPr>
              <a:t>Barriga</a:t>
            </a:r>
            <a:r>
              <a:rPr lang="en-US" sz="2468" dirty="0">
                <a:solidFill>
                  <a:srgbClr val="191824"/>
                </a:solidFill>
                <a:latin typeface="Cooper Hewitt" panose="020B0604020202020204" charset="0"/>
                <a:ea typeface="Cooper Hewitt" panose="020B0604020202020204" charset="0"/>
              </a:rPr>
              <a:t>, And Peter </a:t>
            </a:r>
            <a:r>
              <a:rPr lang="en-US" sz="2468" dirty="0" err="1">
                <a:solidFill>
                  <a:srgbClr val="191824"/>
                </a:solidFill>
                <a:latin typeface="Cooper Hewitt" panose="020B0604020202020204" charset="0"/>
                <a:ea typeface="Cooper Hewitt" panose="020B0604020202020204" charset="0"/>
              </a:rPr>
              <a:t>Soliz</a:t>
            </a:r>
            <a:r>
              <a:rPr lang="en-US" sz="2468" dirty="0">
                <a:solidFill>
                  <a:srgbClr val="191824"/>
                </a:solidFill>
                <a:latin typeface="Cooper Hewitt" panose="020B0604020202020204" charset="0"/>
                <a:ea typeface="Cooper Hewitt" panose="020B0604020202020204" charset="0"/>
              </a:rPr>
              <a:t>. </a:t>
            </a:r>
          </a:p>
          <a:p>
            <a:pPr marL="533001" lvl="1" indent="-266500">
              <a:lnSpc>
                <a:spcPts val="3209"/>
              </a:lnSpc>
              <a:buFont typeface="Arial"/>
              <a:buChar char="•"/>
            </a:pPr>
            <a:r>
              <a:rPr lang="en-US" sz="2468" dirty="0">
                <a:solidFill>
                  <a:srgbClr val="191824"/>
                </a:solidFill>
                <a:latin typeface="Cooper Hewitt" panose="020B0604020202020204" charset="0"/>
                <a:ea typeface="Cooper Hewitt" panose="020B0604020202020204" charset="0"/>
              </a:rPr>
              <a:t>Tae-Young </a:t>
            </a:r>
            <a:r>
              <a:rPr lang="en-US" sz="2468" dirty="0" err="1">
                <a:solidFill>
                  <a:srgbClr val="191824"/>
                </a:solidFill>
                <a:latin typeface="Cooper Hewitt" panose="020B0604020202020204" charset="0"/>
                <a:ea typeface="Cooper Hewitt" panose="020B0604020202020204" charset="0"/>
              </a:rPr>
              <a:t>Heo</a:t>
            </a:r>
            <a:r>
              <a:rPr lang="en-US" sz="2468" dirty="0">
                <a:solidFill>
                  <a:srgbClr val="191824"/>
                </a:solidFill>
                <a:latin typeface="Cooper Hewitt" panose="020B0604020202020204" charset="0"/>
                <a:ea typeface="Cooper Hewitt" panose="020B0604020202020204" charset="0"/>
              </a:rPr>
              <a:t>, </a:t>
            </a:r>
            <a:r>
              <a:rPr lang="en-US" sz="2468" dirty="0" err="1">
                <a:solidFill>
                  <a:srgbClr val="191824"/>
                </a:solidFill>
                <a:latin typeface="Cooper Hewitt" panose="020B0604020202020204" charset="0"/>
                <a:ea typeface="Cooper Hewitt" panose="020B0604020202020204" charset="0"/>
              </a:rPr>
              <a:t>Kyoung</a:t>
            </a:r>
            <a:r>
              <a:rPr lang="en-US" sz="2468" dirty="0">
                <a:solidFill>
                  <a:srgbClr val="191824"/>
                </a:solidFill>
                <a:latin typeface="Cooper Hewitt" panose="020B0604020202020204" charset="0"/>
                <a:ea typeface="Cooper Hewitt" panose="020B0604020202020204" charset="0"/>
              </a:rPr>
              <a:t> Min Kim 1, Hyun Kyu Min, Sun Mi Gu, Jae Hyun Kim, </a:t>
            </a:r>
            <a:r>
              <a:rPr lang="en-US" sz="2468" dirty="0" err="1">
                <a:solidFill>
                  <a:srgbClr val="191824"/>
                </a:solidFill>
                <a:latin typeface="Cooper Hewitt" panose="020B0604020202020204" charset="0"/>
                <a:ea typeface="Cooper Hewitt" panose="020B0604020202020204" charset="0"/>
              </a:rPr>
              <a:t>Jaesuk</a:t>
            </a:r>
            <a:r>
              <a:rPr lang="en-US" sz="2468" dirty="0">
                <a:solidFill>
                  <a:srgbClr val="191824"/>
                </a:solidFill>
                <a:latin typeface="Cooper Hewitt" panose="020B0604020202020204" charset="0"/>
                <a:ea typeface="Cooper Hewitt" panose="020B0604020202020204" charset="0"/>
              </a:rPr>
              <a:t> Yun And Jung Kee Min “Development Of A Deep-Learning-Based Artificial Intelligence Tool For Differential Diagnosis Between Dry And Neovascular Age-Related Macular Degeneration “.</a:t>
            </a:r>
          </a:p>
          <a:p>
            <a:pPr marL="533001" lvl="1" indent="-266500">
              <a:lnSpc>
                <a:spcPts val="3209"/>
              </a:lnSpc>
              <a:buFont typeface="Arial"/>
              <a:buChar char="•"/>
            </a:pPr>
            <a:r>
              <a:rPr lang="en-US" sz="2468" dirty="0">
                <a:solidFill>
                  <a:srgbClr val="191824"/>
                </a:solidFill>
                <a:latin typeface="Cooper Hewitt" panose="020B0604020202020204" charset="0"/>
                <a:ea typeface="Cooper Hewitt" panose="020B0604020202020204" charset="0"/>
              </a:rPr>
              <a:t>Chatterjee .B.M. Handbook Of </a:t>
            </a:r>
            <a:r>
              <a:rPr lang="en-US" sz="2468" dirty="0" err="1">
                <a:solidFill>
                  <a:srgbClr val="191824"/>
                </a:solidFill>
                <a:latin typeface="Cooper Hewitt" panose="020B0604020202020204" charset="0"/>
                <a:ea typeface="Cooper Hewitt" panose="020B0604020202020204" charset="0"/>
              </a:rPr>
              <a:t>Opthalmology</a:t>
            </a:r>
            <a:r>
              <a:rPr lang="en-US" sz="2468" dirty="0">
                <a:solidFill>
                  <a:srgbClr val="191824"/>
                </a:solidFill>
                <a:latin typeface="Cooper Hewitt" panose="020B0604020202020204" charset="0"/>
                <a:ea typeface="Cooper Hewitt" panose="020B0604020202020204" charset="0"/>
              </a:rPr>
              <a:t>, 6th Edition Revised And Enlarged, New Delhi, </a:t>
            </a:r>
            <a:r>
              <a:rPr lang="en-US" sz="2468" dirty="0" err="1">
                <a:solidFill>
                  <a:srgbClr val="191824"/>
                </a:solidFill>
                <a:latin typeface="Cooper Hewitt" panose="020B0604020202020204" charset="0"/>
                <a:ea typeface="Cooper Hewitt" panose="020B0604020202020204" charset="0"/>
              </a:rPr>
              <a:t>Cbs</a:t>
            </a:r>
            <a:r>
              <a:rPr lang="en-US" sz="2468" dirty="0">
                <a:solidFill>
                  <a:srgbClr val="191824"/>
                </a:solidFill>
                <a:latin typeface="Cooper Hewitt" panose="020B0604020202020204" charset="0"/>
                <a:ea typeface="Cooper Hewitt" panose="020B0604020202020204" charset="0"/>
              </a:rPr>
              <a:t> Publishers &amp; Distributers, 2002. </a:t>
            </a:r>
          </a:p>
          <a:p>
            <a:pPr marL="533001" lvl="1" indent="-266500">
              <a:lnSpc>
                <a:spcPts val="3209"/>
              </a:lnSpc>
              <a:buFont typeface="Arial"/>
              <a:buChar char="•"/>
            </a:pPr>
            <a:r>
              <a:rPr lang="en-US" sz="2468" dirty="0">
                <a:solidFill>
                  <a:srgbClr val="191824"/>
                </a:solidFill>
                <a:latin typeface="Cooper Hewitt" panose="020B0604020202020204" charset="0"/>
                <a:ea typeface="Cooper Hewitt" panose="020B0604020202020204" charset="0"/>
              </a:rPr>
              <a:t>R. S. </a:t>
            </a:r>
            <a:r>
              <a:rPr lang="en-US" sz="2468" dirty="0" err="1">
                <a:solidFill>
                  <a:srgbClr val="191824"/>
                </a:solidFill>
                <a:latin typeface="Cooper Hewitt" panose="020B0604020202020204" charset="0"/>
                <a:ea typeface="Cooper Hewitt" panose="020B0604020202020204" charset="0"/>
              </a:rPr>
              <a:t>Rekhi</a:t>
            </a:r>
            <a:r>
              <a:rPr lang="en-US" sz="2468" dirty="0">
                <a:solidFill>
                  <a:srgbClr val="191824"/>
                </a:solidFill>
                <a:latin typeface="Cooper Hewitt" panose="020B0604020202020204" charset="0"/>
                <a:ea typeface="Cooper Hewitt" panose="020B0604020202020204" charset="0"/>
              </a:rPr>
              <a:t>, A. </a:t>
            </a:r>
            <a:r>
              <a:rPr lang="en-US" sz="2468" dirty="0" err="1">
                <a:solidFill>
                  <a:srgbClr val="191824"/>
                </a:solidFill>
                <a:latin typeface="Cooper Hewitt" panose="020B0604020202020204" charset="0"/>
                <a:ea typeface="Cooper Hewitt" panose="020B0604020202020204" charset="0"/>
              </a:rPr>
              <a:t>Issac</a:t>
            </a:r>
            <a:r>
              <a:rPr lang="en-US" sz="2468" dirty="0">
                <a:solidFill>
                  <a:srgbClr val="191824"/>
                </a:solidFill>
                <a:latin typeface="Cooper Hewitt" panose="020B0604020202020204" charset="0"/>
                <a:ea typeface="Cooper Hewitt" panose="020B0604020202020204" charset="0"/>
              </a:rPr>
              <a:t>, M. K. Dutta, And C. M. </a:t>
            </a:r>
            <a:r>
              <a:rPr lang="en-US" sz="2468" dirty="0" err="1">
                <a:solidFill>
                  <a:srgbClr val="191824"/>
                </a:solidFill>
                <a:latin typeface="Cooper Hewitt" panose="020B0604020202020204" charset="0"/>
                <a:ea typeface="Cooper Hewitt" panose="020B0604020202020204" charset="0"/>
              </a:rPr>
              <a:t>Travieso</a:t>
            </a:r>
            <a:r>
              <a:rPr lang="en-US" sz="2468" dirty="0">
                <a:solidFill>
                  <a:srgbClr val="191824"/>
                </a:solidFill>
                <a:latin typeface="Cooper Hewitt" panose="020B0604020202020204" charset="0"/>
                <a:ea typeface="Cooper Hewitt" panose="020B0604020202020204" charset="0"/>
              </a:rPr>
              <a:t>, ‘‘Automated Classification Of Exudates From Digital Fundus Images,’’ In Proc. Int. Conf. Workshop Bio Inspired </a:t>
            </a:r>
            <a:r>
              <a:rPr lang="en-US" sz="2468" dirty="0" err="1">
                <a:solidFill>
                  <a:srgbClr val="191824"/>
                </a:solidFill>
                <a:latin typeface="Cooper Hewitt" panose="020B0604020202020204" charset="0"/>
                <a:ea typeface="Cooper Hewitt" panose="020B0604020202020204" charset="0"/>
              </a:rPr>
              <a:t>Intell</a:t>
            </a:r>
            <a:r>
              <a:rPr lang="en-US" sz="2468" dirty="0">
                <a:solidFill>
                  <a:srgbClr val="191824"/>
                </a:solidFill>
                <a:latin typeface="Cooper Hewitt" panose="020B0604020202020204" charset="0"/>
                <a:ea typeface="Cooper Hewitt" panose="020B0604020202020204" charset="0"/>
              </a:rPr>
              <a:t>. (Iwobi), Jul 2017, Pp. 1–6. </a:t>
            </a:r>
          </a:p>
          <a:p>
            <a:pPr marL="533001" lvl="1" indent="-266500">
              <a:lnSpc>
                <a:spcPts val="3209"/>
              </a:lnSpc>
              <a:buFont typeface="Arial"/>
              <a:buChar char="•"/>
            </a:pPr>
            <a:r>
              <a:rPr lang="en-US" sz="2468" dirty="0">
                <a:solidFill>
                  <a:srgbClr val="191824"/>
                </a:solidFill>
                <a:latin typeface="Cooper Hewitt" panose="020B0604020202020204" charset="0"/>
                <a:ea typeface="Cooper Hewitt" panose="020B0604020202020204" charset="0"/>
              </a:rPr>
              <a:t>P. </a:t>
            </a:r>
            <a:r>
              <a:rPr lang="en-US" sz="2468" dirty="0" err="1">
                <a:solidFill>
                  <a:srgbClr val="191824"/>
                </a:solidFill>
                <a:latin typeface="Cooper Hewitt" panose="020B0604020202020204" charset="0"/>
                <a:ea typeface="Cooper Hewitt" panose="020B0604020202020204" charset="0"/>
              </a:rPr>
              <a:t>Sermanet</a:t>
            </a:r>
            <a:r>
              <a:rPr lang="en-US" sz="2468" dirty="0">
                <a:solidFill>
                  <a:srgbClr val="191824"/>
                </a:solidFill>
                <a:latin typeface="Cooper Hewitt" panose="020B0604020202020204" charset="0"/>
                <a:ea typeface="Cooper Hewitt" panose="020B0604020202020204" charset="0"/>
              </a:rPr>
              <a:t>, D. Eigen, X. Zhang, M. Mathieu, R. Fergus, and Y. </a:t>
            </a:r>
            <a:r>
              <a:rPr lang="en-US" sz="2468" dirty="0" err="1">
                <a:solidFill>
                  <a:srgbClr val="191824"/>
                </a:solidFill>
                <a:latin typeface="Cooper Hewitt" panose="020B0604020202020204" charset="0"/>
                <a:ea typeface="Cooper Hewitt" panose="020B0604020202020204" charset="0"/>
              </a:rPr>
              <a:t>Lecun</a:t>
            </a:r>
            <a:r>
              <a:rPr lang="en-US" sz="2468" dirty="0">
                <a:solidFill>
                  <a:srgbClr val="191824"/>
                </a:solidFill>
                <a:latin typeface="Cooper Hewitt" panose="020B0604020202020204" charset="0"/>
                <a:ea typeface="Cooper Hewitt" panose="020B0604020202020204" charset="0"/>
              </a:rPr>
              <a:t>, </a:t>
            </a:r>
            <a:r>
              <a:rPr lang="en-US" sz="2468" dirty="0" err="1">
                <a:solidFill>
                  <a:srgbClr val="191824"/>
                </a:solidFill>
                <a:latin typeface="Cooper Hewitt" panose="020B0604020202020204" charset="0"/>
                <a:ea typeface="Cooper Hewitt" panose="020B0604020202020204" charset="0"/>
              </a:rPr>
              <a:t>OverFeat</a:t>
            </a:r>
            <a:r>
              <a:rPr lang="en-US" sz="2468" dirty="0">
                <a:solidFill>
                  <a:srgbClr val="191824"/>
                </a:solidFill>
                <a:latin typeface="Cooper Hewitt" panose="020B0604020202020204" charset="0"/>
                <a:ea typeface="Cooper Hewitt" panose="020B0604020202020204" charset="0"/>
              </a:rPr>
              <a:t>: Integrated Recognition, Localization and Detection using Convolutional Networks, 2014.</a:t>
            </a:r>
          </a:p>
          <a:p>
            <a:pPr marL="533001" lvl="1" indent="-266500">
              <a:lnSpc>
                <a:spcPts val="3209"/>
              </a:lnSpc>
              <a:buFont typeface="Arial"/>
              <a:buChar char="•"/>
            </a:pPr>
            <a:r>
              <a:rPr lang="en-US" sz="2468" dirty="0">
                <a:solidFill>
                  <a:srgbClr val="191824"/>
                </a:solidFill>
                <a:latin typeface="Cooper Hewitt" panose="020B0604020202020204" charset="0"/>
                <a:ea typeface="Cooper Hewitt" panose="020B0604020202020204" charset="0"/>
              </a:rPr>
              <a:t>D. Erhan, C. </a:t>
            </a:r>
            <a:r>
              <a:rPr lang="en-US" sz="2468" dirty="0" err="1">
                <a:solidFill>
                  <a:srgbClr val="191824"/>
                </a:solidFill>
                <a:latin typeface="Cooper Hewitt" panose="020B0604020202020204" charset="0"/>
                <a:ea typeface="Cooper Hewitt" panose="020B0604020202020204" charset="0"/>
              </a:rPr>
              <a:t>Szegedy</a:t>
            </a:r>
            <a:r>
              <a:rPr lang="en-US" sz="2468" dirty="0">
                <a:solidFill>
                  <a:srgbClr val="191824"/>
                </a:solidFill>
                <a:latin typeface="Cooper Hewitt" panose="020B0604020202020204" charset="0"/>
                <a:ea typeface="Cooper Hewitt" panose="020B0604020202020204" charset="0"/>
              </a:rPr>
              <a:t>, A. </a:t>
            </a:r>
            <a:r>
              <a:rPr lang="en-US" sz="2468" dirty="0" err="1">
                <a:solidFill>
                  <a:srgbClr val="191824"/>
                </a:solidFill>
                <a:latin typeface="Cooper Hewitt" panose="020B0604020202020204" charset="0"/>
                <a:ea typeface="Cooper Hewitt" panose="020B0604020202020204" charset="0"/>
              </a:rPr>
              <a:t>Toshev</a:t>
            </a:r>
            <a:r>
              <a:rPr lang="en-US" sz="2468" dirty="0">
                <a:solidFill>
                  <a:srgbClr val="191824"/>
                </a:solidFill>
                <a:latin typeface="Cooper Hewitt" panose="020B0604020202020204" charset="0"/>
                <a:ea typeface="Cooper Hewitt" panose="020B0604020202020204" charset="0"/>
              </a:rPr>
              <a:t>, D. </a:t>
            </a:r>
            <a:r>
              <a:rPr lang="en-US" sz="2468" dirty="0" err="1">
                <a:solidFill>
                  <a:srgbClr val="191824"/>
                </a:solidFill>
                <a:latin typeface="Cooper Hewitt" panose="020B0604020202020204" charset="0"/>
                <a:ea typeface="Cooper Hewitt" panose="020B0604020202020204" charset="0"/>
              </a:rPr>
              <a:t>Anguelov</a:t>
            </a:r>
            <a:r>
              <a:rPr lang="en-US" sz="2468" dirty="0">
                <a:solidFill>
                  <a:srgbClr val="191824"/>
                </a:solidFill>
                <a:latin typeface="Cooper Hewitt" panose="020B0604020202020204" charset="0"/>
                <a:ea typeface="Cooper Hewitt" panose="020B0604020202020204" charset="0"/>
              </a:rPr>
              <a:t> Scalable Object Detection using Deep Neural Networks Proceedings of the IEEE conference on computer vision and pattern recognition (2014), pp. 2147-2154 </a:t>
            </a:r>
          </a:p>
          <a:p>
            <a:pPr marL="0" lvl="0" indent="0" algn="l">
              <a:lnSpc>
                <a:spcPts val="219"/>
              </a:lnSpc>
              <a:spcBef>
                <a:spcPct val="0"/>
              </a:spcBef>
            </a:pPr>
            <a:endParaRPr lang="en-US" sz="2468" dirty="0">
              <a:solidFill>
                <a:srgbClr val="191824"/>
              </a:solidFill>
              <a:latin typeface="HK Grotesk Medium"/>
            </a:endParaRPr>
          </a:p>
        </p:txBody>
      </p:sp>
      <p:pic>
        <p:nvPicPr>
          <p:cNvPr id="3" name="Picture 3"/>
          <p:cNvPicPr>
            <a:picLocks noChangeAspect="1"/>
          </p:cNvPicPr>
          <p:nvPr/>
        </p:nvPicPr>
        <p:blipFill>
          <a:blip r:embed="rId2"/>
          <a:srcRect/>
          <a:stretch>
            <a:fillRect/>
          </a:stretch>
        </p:blipFill>
        <p:spPr>
          <a:xfrm>
            <a:off x="428826" y="291732"/>
            <a:ext cx="3432707" cy="3432707"/>
          </a:xfrm>
          <a:prstGeom prst="rect">
            <a:avLst/>
          </a:prstGeom>
        </p:spPr>
      </p:pic>
      <p:sp>
        <p:nvSpPr>
          <p:cNvPr id="4" name="TextBox 4"/>
          <p:cNvSpPr txBox="1"/>
          <p:nvPr/>
        </p:nvSpPr>
        <p:spPr>
          <a:xfrm>
            <a:off x="2743689" y="1903310"/>
            <a:ext cx="4809143" cy="881478"/>
          </a:xfrm>
          <a:prstGeom prst="rect">
            <a:avLst/>
          </a:prstGeom>
        </p:spPr>
        <p:txBody>
          <a:bodyPr lIns="0" tIns="0" rIns="0" bIns="0" rtlCol="0" anchor="t">
            <a:spAutoFit/>
          </a:bodyPr>
          <a:lstStyle/>
          <a:p>
            <a:pPr>
              <a:lnSpc>
                <a:spcPts val="5639"/>
              </a:lnSpc>
            </a:pPr>
            <a:r>
              <a:rPr lang="en-US" sz="5126">
                <a:solidFill>
                  <a:srgbClr val="191824"/>
                </a:solidFill>
                <a:latin typeface="Cooper Hewitt"/>
              </a:rPr>
              <a:t>REFERENCES</a:t>
            </a:r>
          </a:p>
        </p:txBody>
      </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0800000">
            <a:off x="428826" y="761557"/>
            <a:ext cx="2275481" cy="249305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16002" y="647472"/>
            <a:ext cx="8840238" cy="1314450"/>
          </a:xfrm>
          <a:prstGeom prst="rect">
            <a:avLst/>
          </a:prstGeom>
        </p:spPr>
        <p:txBody>
          <a:bodyPr lIns="0" tIns="0" rIns="0" bIns="0" rtlCol="0" anchor="t">
            <a:spAutoFit/>
          </a:bodyPr>
          <a:lstStyle/>
          <a:p>
            <a:pPr>
              <a:lnSpc>
                <a:spcPts val="8760"/>
              </a:lnSpc>
            </a:pPr>
            <a:r>
              <a:rPr lang="en-US" sz="7300">
                <a:solidFill>
                  <a:srgbClr val="191824"/>
                </a:solidFill>
                <a:latin typeface="Cooper Hewitt"/>
              </a:rPr>
              <a:t>GROUP MEMBERS</a:t>
            </a:r>
          </a:p>
        </p:txBody>
      </p:sp>
      <p:grpSp>
        <p:nvGrpSpPr>
          <p:cNvPr id="3" name="Group 3"/>
          <p:cNvGrpSpPr/>
          <p:nvPr/>
        </p:nvGrpSpPr>
        <p:grpSpPr>
          <a:xfrm>
            <a:off x="9647200" y="3297986"/>
            <a:ext cx="7612100" cy="5960314"/>
            <a:chOff x="0" y="0"/>
            <a:chExt cx="10149467" cy="7947085"/>
          </a:xfrm>
        </p:grpSpPr>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027165" y="0"/>
              <a:ext cx="5122301" cy="6178214"/>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2252882"/>
              <a:ext cx="6104896" cy="5694203"/>
            </a:xfrm>
            <a:prstGeom prst="rect">
              <a:avLst/>
            </a:prstGeom>
          </p:spPr>
        </p:pic>
      </p:grpSp>
      <p:sp>
        <p:nvSpPr>
          <p:cNvPr id="6" name="TextBox 6"/>
          <p:cNvSpPr txBox="1"/>
          <p:nvPr/>
        </p:nvSpPr>
        <p:spPr>
          <a:xfrm>
            <a:off x="516002" y="5133975"/>
            <a:ext cx="10153114" cy="4129336"/>
          </a:xfrm>
          <a:prstGeom prst="rect">
            <a:avLst/>
          </a:prstGeom>
        </p:spPr>
        <p:txBody>
          <a:bodyPr lIns="0" tIns="0" rIns="0" bIns="0" rtlCol="0" anchor="t">
            <a:spAutoFit/>
          </a:bodyPr>
          <a:lstStyle/>
          <a:p>
            <a:pPr>
              <a:lnSpc>
                <a:spcPts val="4631"/>
              </a:lnSpc>
            </a:pPr>
            <a:r>
              <a:rPr lang="en-US" sz="3859" dirty="0">
                <a:solidFill>
                  <a:srgbClr val="191824"/>
                </a:solidFill>
                <a:latin typeface="Cooper Hewitt" panose="020B0604020202020204" charset="0"/>
                <a:ea typeface="Cooper Hewitt" panose="020B0604020202020204" charset="0"/>
              </a:rPr>
              <a:t>Manoj Kumar Bonu -700740713 </a:t>
            </a:r>
          </a:p>
          <a:p>
            <a:pPr>
              <a:lnSpc>
                <a:spcPts val="4631"/>
              </a:lnSpc>
            </a:pPr>
            <a:endParaRPr lang="en-US" sz="3859" dirty="0">
              <a:solidFill>
                <a:srgbClr val="191824"/>
              </a:solidFill>
              <a:latin typeface="Cooper Hewitt" panose="020B0604020202020204" charset="0"/>
              <a:ea typeface="Cooper Hewitt" panose="020B0604020202020204" charset="0"/>
            </a:endParaRPr>
          </a:p>
          <a:p>
            <a:pPr>
              <a:lnSpc>
                <a:spcPts val="4631"/>
              </a:lnSpc>
            </a:pPr>
            <a:r>
              <a:rPr lang="en-US" sz="3859" dirty="0">
                <a:solidFill>
                  <a:srgbClr val="191824"/>
                </a:solidFill>
                <a:latin typeface="Cooper Hewitt" panose="020B0604020202020204" charset="0"/>
                <a:ea typeface="Cooper Hewitt" panose="020B0604020202020204" charset="0"/>
              </a:rPr>
              <a:t>Kishore </a:t>
            </a:r>
            <a:r>
              <a:rPr lang="en-US" sz="3859" dirty="0" err="1">
                <a:solidFill>
                  <a:srgbClr val="191824"/>
                </a:solidFill>
                <a:latin typeface="Cooper Hewitt" panose="020B0604020202020204" charset="0"/>
                <a:ea typeface="Cooper Hewitt" panose="020B0604020202020204" charset="0"/>
              </a:rPr>
              <a:t>Simhadri</a:t>
            </a:r>
            <a:r>
              <a:rPr lang="en-US" sz="3859" dirty="0">
                <a:solidFill>
                  <a:srgbClr val="191824"/>
                </a:solidFill>
                <a:latin typeface="Cooper Hewitt" panose="020B0604020202020204" charset="0"/>
                <a:ea typeface="Cooper Hewitt" panose="020B0604020202020204" charset="0"/>
              </a:rPr>
              <a:t> - 700739776</a:t>
            </a:r>
          </a:p>
          <a:p>
            <a:pPr>
              <a:lnSpc>
                <a:spcPts val="4631"/>
              </a:lnSpc>
            </a:pPr>
            <a:endParaRPr lang="en-US" sz="3859" dirty="0">
              <a:solidFill>
                <a:srgbClr val="191824"/>
              </a:solidFill>
              <a:latin typeface="Cooper Hewitt" panose="020B0604020202020204" charset="0"/>
              <a:ea typeface="Cooper Hewitt" panose="020B0604020202020204" charset="0"/>
            </a:endParaRPr>
          </a:p>
          <a:p>
            <a:pPr>
              <a:lnSpc>
                <a:spcPts val="4631"/>
              </a:lnSpc>
            </a:pPr>
            <a:r>
              <a:rPr lang="en-US" sz="3859" dirty="0" err="1">
                <a:solidFill>
                  <a:srgbClr val="191824"/>
                </a:solidFill>
                <a:latin typeface="Cooper Hewitt" panose="020B0604020202020204" charset="0"/>
                <a:ea typeface="Cooper Hewitt" panose="020B0604020202020204" charset="0"/>
              </a:rPr>
              <a:t>Ravali</a:t>
            </a:r>
            <a:r>
              <a:rPr lang="en-US" sz="3859" dirty="0">
                <a:solidFill>
                  <a:srgbClr val="191824"/>
                </a:solidFill>
                <a:latin typeface="Cooper Hewitt" panose="020B0604020202020204" charset="0"/>
                <a:ea typeface="Cooper Hewitt" panose="020B0604020202020204" charset="0"/>
              </a:rPr>
              <a:t> </a:t>
            </a:r>
            <a:r>
              <a:rPr lang="en-US" sz="3859" dirty="0" err="1">
                <a:solidFill>
                  <a:srgbClr val="191824"/>
                </a:solidFill>
                <a:latin typeface="Cooper Hewitt" panose="020B0604020202020204" charset="0"/>
                <a:ea typeface="Cooper Hewitt" panose="020B0604020202020204" charset="0"/>
              </a:rPr>
              <a:t>Budidhi</a:t>
            </a:r>
            <a:r>
              <a:rPr lang="en-US" sz="3859" dirty="0">
                <a:solidFill>
                  <a:srgbClr val="191824"/>
                </a:solidFill>
                <a:latin typeface="Cooper Hewitt" panose="020B0604020202020204" charset="0"/>
                <a:ea typeface="Cooper Hewitt" panose="020B0604020202020204" charset="0"/>
              </a:rPr>
              <a:t> - 700727355</a:t>
            </a:r>
          </a:p>
          <a:p>
            <a:pPr>
              <a:lnSpc>
                <a:spcPts val="4631"/>
              </a:lnSpc>
            </a:pPr>
            <a:endParaRPr lang="en-US" sz="3859" dirty="0">
              <a:solidFill>
                <a:srgbClr val="191824"/>
              </a:solidFill>
              <a:latin typeface="Cooper Hewitt" panose="020B0604020202020204" charset="0"/>
              <a:ea typeface="Cooper Hewitt" panose="020B0604020202020204" charset="0"/>
            </a:endParaRPr>
          </a:p>
          <a:p>
            <a:pPr>
              <a:lnSpc>
                <a:spcPts val="4631"/>
              </a:lnSpc>
            </a:pPr>
            <a:r>
              <a:rPr lang="en-US" sz="3859" dirty="0" err="1">
                <a:solidFill>
                  <a:srgbClr val="191824"/>
                </a:solidFill>
                <a:latin typeface="Cooper Hewitt" panose="020B0604020202020204" charset="0"/>
                <a:ea typeface="Cooper Hewitt" panose="020B0604020202020204" charset="0"/>
              </a:rPr>
              <a:t>Dhheeraj</a:t>
            </a:r>
            <a:r>
              <a:rPr lang="en-US" sz="3859" dirty="0">
                <a:solidFill>
                  <a:srgbClr val="191824"/>
                </a:solidFill>
                <a:latin typeface="Cooper Hewitt" panose="020B0604020202020204" charset="0"/>
                <a:ea typeface="Cooper Hewitt" panose="020B0604020202020204" charset="0"/>
              </a:rPr>
              <a:t> </a:t>
            </a:r>
            <a:r>
              <a:rPr lang="en-US" sz="3859" dirty="0" err="1">
                <a:solidFill>
                  <a:srgbClr val="191824"/>
                </a:solidFill>
                <a:latin typeface="Cooper Hewitt" panose="020B0604020202020204" charset="0"/>
                <a:ea typeface="Cooper Hewitt" panose="020B0604020202020204" charset="0"/>
              </a:rPr>
              <a:t>Boleenenni</a:t>
            </a:r>
            <a:r>
              <a:rPr lang="en-US" sz="3859" dirty="0">
                <a:solidFill>
                  <a:srgbClr val="191824"/>
                </a:solidFill>
                <a:latin typeface="Cooper Hewitt" panose="020B0604020202020204" charset="0"/>
                <a:ea typeface="Cooper Hewitt" panose="020B0604020202020204" charset="0"/>
              </a:rPr>
              <a:t>- 700727909</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1028700" y="904875"/>
            <a:ext cx="10264276" cy="1184275"/>
          </a:xfrm>
          <a:prstGeom prst="rect">
            <a:avLst/>
          </a:prstGeom>
        </p:spPr>
        <p:txBody>
          <a:bodyPr lIns="0" tIns="0" rIns="0" bIns="0" rtlCol="0" anchor="t">
            <a:spAutoFit/>
          </a:bodyPr>
          <a:lstStyle/>
          <a:p>
            <a:pPr>
              <a:lnSpc>
                <a:spcPts val="7699"/>
              </a:lnSpc>
            </a:pPr>
            <a:r>
              <a:rPr lang="en-US" sz="6999">
                <a:solidFill>
                  <a:srgbClr val="FFFFFF"/>
                </a:solidFill>
                <a:latin typeface="Cooper Hewitt"/>
              </a:rPr>
              <a:t>RESPONSIBILITIES</a:t>
            </a:r>
          </a:p>
        </p:txBody>
      </p:sp>
      <p:sp>
        <p:nvSpPr>
          <p:cNvPr id="4" name="TextBox 4"/>
          <p:cNvSpPr txBox="1"/>
          <p:nvPr/>
        </p:nvSpPr>
        <p:spPr>
          <a:xfrm>
            <a:off x="2367641" y="7084122"/>
            <a:ext cx="4703615" cy="1779013"/>
          </a:xfrm>
          <a:prstGeom prst="rect">
            <a:avLst/>
          </a:prstGeom>
        </p:spPr>
        <p:txBody>
          <a:bodyPr lIns="0" tIns="0" rIns="0" bIns="0" rtlCol="0" anchor="t">
            <a:spAutoFit/>
          </a:bodyPr>
          <a:lstStyle/>
          <a:p>
            <a:pPr>
              <a:lnSpc>
                <a:spcPts val="3509"/>
              </a:lnSpc>
            </a:pPr>
            <a:r>
              <a:rPr lang="en-US" sz="2699" dirty="0" err="1">
                <a:solidFill>
                  <a:srgbClr val="FFFFFF"/>
                </a:solidFill>
                <a:latin typeface="Cooper Hewitt" panose="020B0604020202020204" charset="0"/>
                <a:ea typeface="Cooper Hewitt" panose="020B0604020202020204" charset="0"/>
              </a:rPr>
              <a:t>Ravali</a:t>
            </a:r>
            <a:r>
              <a:rPr lang="en-US" sz="2699" dirty="0">
                <a:solidFill>
                  <a:srgbClr val="FFFFFF"/>
                </a:solidFill>
                <a:latin typeface="Cooper Hewitt" panose="020B0604020202020204" charset="0"/>
                <a:ea typeface="Cooper Hewitt" panose="020B0604020202020204" charset="0"/>
              </a:rPr>
              <a:t> </a:t>
            </a:r>
            <a:r>
              <a:rPr lang="en-US" sz="2699" dirty="0" err="1">
                <a:solidFill>
                  <a:srgbClr val="FFFFFF"/>
                </a:solidFill>
                <a:latin typeface="Cooper Hewitt" panose="020B0604020202020204" charset="0"/>
                <a:ea typeface="Cooper Hewitt" panose="020B0604020202020204" charset="0"/>
              </a:rPr>
              <a:t>Budidhi</a:t>
            </a:r>
            <a:endParaRPr lang="en-US" sz="2699" dirty="0">
              <a:solidFill>
                <a:srgbClr val="FFFFFF"/>
              </a:solidFill>
              <a:latin typeface="Cooper Hewitt" panose="020B0604020202020204" charset="0"/>
              <a:ea typeface="Cooper Hewitt" panose="020B0604020202020204" charset="0"/>
            </a:endParaRPr>
          </a:p>
          <a:p>
            <a:pPr>
              <a:lnSpc>
                <a:spcPts val="3509"/>
              </a:lnSpc>
            </a:pPr>
            <a:endParaRPr lang="en-US" sz="2699" dirty="0">
              <a:solidFill>
                <a:srgbClr val="FFFFFF"/>
              </a:solidFill>
              <a:latin typeface="Cooper Hewitt" panose="020B0604020202020204" charset="0"/>
              <a:ea typeface="Cooper Hewitt" panose="020B0604020202020204" charset="0"/>
            </a:endParaRPr>
          </a:p>
          <a:p>
            <a:pPr marL="582930" lvl="1" indent="-291465">
              <a:lnSpc>
                <a:spcPts val="3510"/>
              </a:lnSpc>
              <a:buFont typeface="Arial"/>
              <a:buChar char="•"/>
            </a:pPr>
            <a:r>
              <a:rPr lang="en-US" sz="2700" dirty="0">
                <a:solidFill>
                  <a:srgbClr val="FFFFFF"/>
                </a:solidFill>
                <a:latin typeface="Cooper Hewitt" panose="020B0604020202020204" charset="0"/>
                <a:ea typeface="Cooper Hewitt" panose="020B0604020202020204" charset="0"/>
              </a:rPr>
              <a:t>Worked on Dataset, Decision Tree.</a:t>
            </a:r>
          </a:p>
        </p:txBody>
      </p:sp>
      <p:sp>
        <p:nvSpPr>
          <p:cNvPr id="5" name="TextBox 5"/>
          <p:cNvSpPr txBox="1"/>
          <p:nvPr/>
        </p:nvSpPr>
        <p:spPr>
          <a:xfrm>
            <a:off x="10606774" y="6976591"/>
            <a:ext cx="5025085" cy="1779013"/>
          </a:xfrm>
          <a:prstGeom prst="rect">
            <a:avLst/>
          </a:prstGeom>
        </p:spPr>
        <p:txBody>
          <a:bodyPr lIns="0" tIns="0" rIns="0" bIns="0" rtlCol="0" anchor="t">
            <a:spAutoFit/>
          </a:bodyPr>
          <a:lstStyle/>
          <a:p>
            <a:pPr>
              <a:lnSpc>
                <a:spcPts val="3509"/>
              </a:lnSpc>
            </a:pPr>
            <a:r>
              <a:rPr lang="en-US" sz="2699" dirty="0" err="1">
                <a:solidFill>
                  <a:srgbClr val="FFFFFF"/>
                </a:solidFill>
                <a:latin typeface="Cooper Hewitt" panose="020B0604020202020204" charset="0"/>
                <a:ea typeface="Cooper Hewitt" panose="020B0604020202020204" charset="0"/>
              </a:rPr>
              <a:t>Dhheeraj</a:t>
            </a:r>
            <a:r>
              <a:rPr lang="en-US" sz="2699" dirty="0">
                <a:solidFill>
                  <a:srgbClr val="FFFFFF"/>
                </a:solidFill>
                <a:latin typeface="Cooper Hewitt" panose="020B0604020202020204" charset="0"/>
                <a:ea typeface="Cooper Hewitt" panose="020B0604020202020204" charset="0"/>
              </a:rPr>
              <a:t> </a:t>
            </a:r>
            <a:r>
              <a:rPr lang="en-US" sz="2699" dirty="0" err="1">
                <a:solidFill>
                  <a:srgbClr val="FFFFFF"/>
                </a:solidFill>
                <a:latin typeface="Cooper Hewitt" panose="020B0604020202020204" charset="0"/>
                <a:ea typeface="Cooper Hewitt" panose="020B0604020202020204" charset="0"/>
              </a:rPr>
              <a:t>Boleenenni</a:t>
            </a:r>
            <a:endParaRPr lang="en-US" sz="2699" dirty="0">
              <a:solidFill>
                <a:srgbClr val="FFFFFF"/>
              </a:solidFill>
              <a:latin typeface="Cooper Hewitt" panose="020B0604020202020204" charset="0"/>
              <a:ea typeface="Cooper Hewitt" panose="020B0604020202020204" charset="0"/>
            </a:endParaRPr>
          </a:p>
          <a:p>
            <a:pPr>
              <a:lnSpc>
                <a:spcPts val="3509"/>
              </a:lnSpc>
            </a:pPr>
            <a:endParaRPr lang="en-US" sz="2699" dirty="0">
              <a:solidFill>
                <a:srgbClr val="FFFFFF"/>
              </a:solidFill>
              <a:latin typeface="Cooper Hewitt" panose="020B0604020202020204" charset="0"/>
              <a:ea typeface="Cooper Hewitt" panose="020B0604020202020204" charset="0"/>
            </a:endParaRPr>
          </a:p>
          <a:p>
            <a:pPr marL="582930" lvl="1" indent="-291465">
              <a:lnSpc>
                <a:spcPts val="3510"/>
              </a:lnSpc>
              <a:buFont typeface="Arial"/>
              <a:buChar char="•"/>
            </a:pPr>
            <a:r>
              <a:rPr lang="en-US" sz="2700" dirty="0">
                <a:solidFill>
                  <a:srgbClr val="FFFFFF"/>
                </a:solidFill>
                <a:latin typeface="Cooper Hewitt" panose="020B0604020202020204" charset="0"/>
                <a:ea typeface="Cooper Hewitt" panose="020B0604020202020204" charset="0"/>
              </a:rPr>
              <a:t>Worked on Dataset, Logistic Regression. </a:t>
            </a:r>
          </a:p>
        </p:txBody>
      </p:sp>
      <p:sp>
        <p:nvSpPr>
          <p:cNvPr id="6" name="TextBox 6"/>
          <p:cNvSpPr txBox="1"/>
          <p:nvPr/>
        </p:nvSpPr>
        <p:spPr>
          <a:xfrm>
            <a:off x="10606774" y="3443245"/>
            <a:ext cx="5378821" cy="2227854"/>
          </a:xfrm>
          <a:prstGeom prst="rect">
            <a:avLst/>
          </a:prstGeom>
        </p:spPr>
        <p:txBody>
          <a:bodyPr lIns="0" tIns="0" rIns="0" bIns="0" rtlCol="0" anchor="t">
            <a:spAutoFit/>
          </a:bodyPr>
          <a:lstStyle/>
          <a:p>
            <a:pPr>
              <a:lnSpc>
                <a:spcPts val="3509"/>
              </a:lnSpc>
            </a:pPr>
            <a:r>
              <a:rPr lang="en-US" sz="2699" dirty="0">
                <a:solidFill>
                  <a:srgbClr val="FFFFFF"/>
                </a:solidFill>
                <a:latin typeface="Cooper Hewitt" panose="020B0604020202020204" charset="0"/>
                <a:ea typeface="Cooper Hewitt" panose="020B0604020202020204" charset="0"/>
              </a:rPr>
              <a:t>Kishore </a:t>
            </a:r>
            <a:r>
              <a:rPr lang="en-US" sz="2699" dirty="0" err="1">
                <a:solidFill>
                  <a:srgbClr val="FFFFFF"/>
                </a:solidFill>
                <a:latin typeface="Cooper Hewitt" panose="020B0604020202020204" charset="0"/>
                <a:ea typeface="Cooper Hewitt" panose="020B0604020202020204" charset="0"/>
              </a:rPr>
              <a:t>Simhadri</a:t>
            </a:r>
            <a:endParaRPr lang="en-US" sz="2699" dirty="0">
              <a:solidFill>
                <a:srgbClr val="FFFFFF"/>
              </a:solidFill>
              <a:latin typeface="Cooper Hewitt" panose="020B0604020202020204" charset="0"/>
              <a:ea typeface="Cooper Hewitt" panose="020B0604020202020204" charset="0"/>
            </a:endParaRPr>
          </a:p>
          <a:p>
            <a:pPr>
              <a:lnSpc>
                <a:spcPts val="3509"/>
              </a:lnSpc>
            </a:pPr>
            <a:endParaRPr lang="en-US" sz="2699" dirty="0">
              <a:solidFill>
                <a:srgbClr val="FFFFFF"/>
              </a:solidFill>
              <a:latin typeface="Cooper Hewitt" panose="020B0604020202020204" charset="0"/>
              <a:ea typeface="Cooper Hewitt" panose="020B0604020202020204" charset="0"/>
            </a:endParaRPr>
          </a:p>
          <a:p>
            <a:pPr marL="582930" lvl="1" indent="-291465">
              <a:lnSpc>
                <a:spcPts val="3510"/>
              </a:lnSpc>
              <a:buFont typeface="Arial"/>
              <a:buChar char="•"/>
            </a:pPr>
            <a:r>
              <a:rPr lang="en-US" sz="2700" dirty="0">
                <a:solidFill>
                  <a:srgbClr val="FFFFFF"/>
                </a:solidFill>
                <a:latin typeface="Cooper Hewitt" panose="020B0604020202020204" charset="0"/>
                <a:ea typeface="Cooper Hewitt" panose="020B0604020202020204" charset="0"/>
              </a:rPr>
              <a:t>Worked on Dataset,   Data Visualization, Naive Bayes, Documentation. </a:t>
            </a:r>
          </a:p>
        </p:txBody>
      </p:sp>
      <p:sp>
        <p:nvSpPr>
          <p:cNvPr id="7" name="TextBox 7"/>
          <p:cNvSpPr txBox="1"/>
          <p:nvPr/>
        </p:nvSpPr>
        <p:spPr>
          <a:xfrm>
            <a:off x="2367641" y="3443245"/>
            <a:ext cx="4703615" cy="2227854"/>
          </a:xfrm>
          <a:prstGeom prst="rect">
            <a:avLst/>
          </a:prstGeom>
        </p:spPr>
        <p:txBody>
          <a:bodyPr lIns="0" tIns="0" rIns="0" bIns="0" rtlCol="0" anchor="t">
            <a:spAutoFit/>
          </a:bodyPr>
          <a:lstStyle/>
          <a:p>
            <a:pPr>
              <a:lnSpc>
                <a:spcPts val="3509"/>
              </a:lnSpc>
            </a:pPr>
            <a:r>
              <a:rPr lang="en-US" sz="2699" dirty="0">
                <a:solidFill>
                  <a:srgbClr val="FFFFFF"/>
                </a:solidFill>
                <a:latin typeface="Cooper Hewitt" panose="020B0604020202020204" charset="0"/>
                <a:ea typeface="Cooper Hewitt" panose="020B0604020202020204" charset="0"/>
              </a:rPr>
              <a:t>Manoj Kumar Bonu</a:t>
            </a:r>
          </a:p>
          <a:p>
            <a:pPr>
              <a:lnSpc>
                <a:spcPts val="3509"/>
              </a:lnSpc>
            </a:pPr>
            <a:endParaRPr lang="en-US" sz="2699" dirty="0">
              <a:solidFill>
                <a:srgbClr val="FFFFFF"/>
              </a:solidFill>
              <a:latin typeface="Cooper Hewitt" panose="020B0604020202020204" charset="0"/>
              <a:ea typeface="Cooper Hewitt" panose="020B0604020202020204" charset="0"/>
            </a:endParaRPr>
          </a:p>
          <a:p>
            <a:pPr marL="582930" lvl="1" indent="-291465">
              <a:lnSpc>
                <a:spcPts val="3510"/>
              </a:lnSpc>
              <a:buFont typeface="Arial"/>
              <a:buChar char="•"/>
            </a:pPr>
            <a:r>
              <a:rPr lang="en-US" sz="2700" dirty="0">
                <a:solidFill>
                  <a:srgbClr val="FFFFFF"/>
                </a:solidFill>
                <a:latin typeface="Cooper Hewitt" panose="020B0604020202020204" charset="0"/>
                <a:ea typeface="Cooper Hewitt" panose="020B0604020202020204" charset="0"/>
              </a:rPr>
              <a:t>Worked on Dataset, Data Preprocessing, SVM, Documentation.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8164011" y="594219"/>
            <a:ext cx="9095289" cy="1184275"/>
          </a:xfrm>
          <a:prstGeom prst="rect">
            <a:avLst/>
          </a:prstGeom>
        </p:spPr>
        <p:txBody>
          <a:bodyPr lIns="0" tIns="0" rIns="0" bIns="0" rtlCol="0" anchor="t">
            <a:spAutoFit/>
          </a:bodyPr>
          <a:lstStyle/>
          <a:p>
            <a:pPr>
              <a:lnSpc>
                <a:spcPts val="7699"/>
              </a:lnSpc>
            </a:pPr>
            <a:r>
              <a:rPr lang="en-US" sz="6999">
                <a:solidFill>
                  <a:srgbClr val="FFFFFF"/>
                </a:solidFill>
                <a:latin typeface="Cooper Hewitt"/>
              </a:rPr>
              <a:t>MOTIVATION</a:t>
            </a:r>
          </a:p>
        </p:txBody>
      </p:sp>
      <p:sp>
        <p:nvSpPr>
          <p:cNvPr id="3" name="TextBox 3"/>
          <p:cNvSpPr txBox="1"/>
          <p:nvPr/>
        </p:nvSpPr>
        <p:spPr>
          <a:xfrm>
            <a:off x="8164011" y="2007235"/>
            <a:ext cx="9095289" cy="7165103"/>
          </a:xfrm>
          <a:prstGeom prst="rect">
            <a:avLst/>
          </a:prstGeom>
        </p:spPr>
        <p:txBody>
          <a:bodyPr lIns="0" tIns="0" rIns="0" bIns="0" rtlCol="0" anchor="t">
            <a:spAutoFit/>
          </a:bodyPr>
          <a:lstStyle/>
          <a:p>
            <a:pPr marL="582928" lvl="1" indent="-291464">
              <a:lnSpc>
                <a:spcPts val="3509"/>
              </a:lnSpc>
              <a:buFont typeface="Arial"/>
              <a:buChar char="•"/>
            </a:pPr>
            <a:r>
              <a:rPr lang="en-US" sz="2699" dirty="0">
                <a:solidFill>
                  <a:srgbClr val="FFFFFF"/>
                </a:solidFill>
                <a:latin typeface="Cooper Hewitt"/>
              </a:rPr>
              <a:t>Machine Learning Engineer must spend lots of time pre-processing or purifying data before creating a model from scratch, and the vast majority of Machine Learning Engineers devote a considerable deal of time and effort to this aspect of their job.</a:t>
            </a:r>
          </a:p>
          <a:p>
            <a:pPr marL="291464" lvl="1">
              <a:lnSpc>
                <a:spcPts val="3509"/>
              </a:lnSpc>
            </a:pPr>
            <a:r>
              <a:rPr lang="en-US" sz="2699" dirty="0">
                <a:solidFill>
                  <a:srgbClr val="FFFFFF"/>
                </a:solidFill>
                <a:latin typeface="Cooper Hewitt"/>
              </a:rPr>
              <a:t> </a:t>
            </a:r>
          </a:p>
          <a:p>
            <a:pPr marL="582928" lvl="1" indent="-291464">
              <a:lnSpc>
                <a:spcPts val="3509"/>
              </a:lnSpc>
              <a:buFont typeface="Arial"/>
              <a:buChar char="•"/>
            </a:pPr>
            <a:r>
              <a:rPr lang="en-US" sz="2699" dirty="0">
                <a:solidFill>
                  <a:srgbClr val="FFFFFF"/>
                </a:solidFill>
                <a:latin typeface="Cooper Hewitt"/>
              </a:rPr>
              <a:t>Outlier detection and treatment, missing value treatment, and the elimination of undesirable or noisy data are a few examples of data pre-processing techniques. </a:t>
            </a:r>
          </a:p>
          <a:p>
            <a:pPr marL="582928" lvl="1" indent="-291464">
              <a:lnSpc>
                <a:spcPts val="3509"/>
              </a:lnSpc>
              <a:buFont typeface="Arial"/>
              <a:buChar char="•"/>
            </a:pPr>
            <a:endParaRPr lang="en-US" sz="2699" dirty="0">
              <a:solidFill>
                <a:srgbClr val="FFFFFF"/>
              </a:solidFill>
              <a:latin typeface="Cooper Hewitt"/>
            </a:endParaRPr>
          </a:p>
          <a:p>
            <a:pPr marL="582928" lvl="1" indent="-291464">
              <a:lnSpc>
                <a:spcPts val="3509"/>
              </a:lnSpc>
              <a:buFont typeface="Arial"/>
              <a:buChar char="•"/>
            </a:pPr>
            <a:r>
              <a:rPr lang="en-US" sz="2699" dirty="0">
                <a:solidFill>
                  <a:srgbClr val="FFFFFF"/>
                </a:solidFill>
                <a:latin typeface="Cooper Hewitt"/>
              </a:rPr>
              <a:t>In order for machine learning to be performed in accordance with medical guidance, pre-processing must be undertaken. This includes data cleaning and normalization, as well as noisy data filtering and missing value handling.</a:t>
            </a:r>
          </a:p>
          <a:p>
            <a:pPr>
              <a:lnSpc>
                <a:spcPts val="3510"/>
              </a:lnSpc>
            </a:pPr>
            <a:endParaRPr lang="en-US" sz="2699" dirty="0">
              <a:solidFill>
                <a:srgbClr val="FFFFFF"/>
              </a:solidFill>
              <a:latin typeface="Cooper Hewitt"/>
            </a:endParaRPr>
          </a:p>
        </p:txBody>
      </p:sp>
      <p:grpSp>
        <p:nvGrpSpPr>
          <p:cNvPr id="4" name="Group 4"/>
          <p:cNvGrpSpPr/>
          <p:nvPr/>
        </p:nvGrpSpPr>
        <p:grpSpPr>
          <a:xfrm>
            <a:off x="1411277" y="2112010"/>
            <a:ext cx="5223321" cy="6062980"/>
            <a:chOff x="0" y="0"/>
            <a:chExt cx="6964428" cy="8083973"/>
          </a:xfrm>
        </p:grpSpPr>
        <p:pic>
          <p:nvPicPr>
            <p:cNvPr id="5" name="Picture 5"/>
            <p:cNvPicPr>
              <a:picLocks noChangeAspect="1"/>
            </p:cNvPicPr>
            <p:nvPr/>
          </p:nvPicPr>
          <p:blipFill>
            <a:blip r:embed="rId2"/>
            <a:srcRect l="22848" t="13440" r="22848"/>
            <a:stretch>
              <a:fillRect/>
            </a:stretch>
          </p:blipFill>
          <p:spPr>
            <a:xfrm rot="5400000">
              <a:off x="486207" y="1605753"/>
              <a:ext cx="7209994" cy="5746447"/>
            </a:xfrm>
            <a:prstGeom prst="rect">
              <a:avLst/>
            </a:prstGeom>
          </p:spPr>
        </p:pic>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5977741" cy="7209994"/>
            </a:xfrm>
            <a:prstGeom prst="rect">
              <a:avLst/>
            </a:prstGeom>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051620" y="2824067"/>
            <a:ext cx="7207680" cy="6434233"/>
            <a:chOff x="0" y="0"/>
            <a:chExt cx="9610240" cy="8578977"/>
          </a:xfrm>
        </p:grpSpPr>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632024" y="0"/>
              <a:ext cx="4978216" cy="5225227"/>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2306285"/>
              <a:ext cx="6521702" cy="6272692"/>
            </a:xfrm>
            <a:prstGeom prst="rect">
              <a:avLst/>
            </a:prstGeom>
          </p:spPr>
        </p:pic>
      </p:grpSp>
      <p:sp>
        <p:nvSpPr>
          <p:cNvPr id="5" name="AutoShape 5"/>
          <p:cNvSpPr/>
          <p:nvPr/>
        </p:nvSpPr>
        <p:spPr>
          <a:xfrm>
            <a:off x="0" y="0"/>
            <a:ext cx="8882573" cy="10287000"/>
          </a:xfrm>
          <a:prstGeom prst="rect">
            <a:avLst/>
          </a:prstGeom>
          <a:solidFill>
            <a:srgbClr val="191824"/>
          </a:solidFill>
        </p:spPr>
      </p:sp>
      <p:sp>
        <p:nvSpPr>
          <p:cNvPr id="6" name="TextBox 6"/>
          <p:cNvSpPr txBox="1"/>
          <p:nvPr/>
        </p:nvSpPr>
        <p:spPr>
          <a:xfrm>
            <a:off x="466953" y="565036"/>
            <a:ext cx="6799824" cy="1184275"/>
          </a:xfrm>
          <a:prstGeom prst="rect">
            <a:avLst/>
          </a:prstGeom>
        </p:spPr>
        <p:txBody>
          <a:bodyPr lIns="0" tIns="0" rIns="0" bIns="0" rtlCol="0" anchor="t">
            <a:spAutoFit/>
          </a:bodyPr>
          <a:lstStyle/>
          <a:p>
            <a:pPr>
              <a:lnSpc>
                <a:spcPts val="7699"/>
              </a:lnSpc>
            </a:pPr>
            <a:r>
              <a:rPr lang="en-US" sz="6999">
                <a:solidFill>
                  <a:srgbClr val="FFFFFF"/>
                </a:solidFill>
                <a:latin typeface="Cooper Hewitt"/>
              </a:rPr>
              <a:t>OBJECTIVES</a:t>
            </a:r>
          </a:p>
        </p:txBody>
      </p:sp>
      <p:sp>
        <p:nvSpPr>
          <p:cNvPr id="7" name="TextBox 7"/>
          <p:cNvSpPr txBox="1"/>
          <p:nvPr/>
        </p:nvSpPr>
        <p:spPr>
          <a:xfrm>
            <a:off x="466953" y="2636845"/>
            <a:ext cx="6648420" cy="6331867"/>
          </a:xfrm>
          <a:prstGeom prst="rect">
            <a:avLst/>
          </a:prstGeom>
        </p:spPr>
        <p:txBody>
          <a:bodyPr lIns="0" tIns="0" rIns="0" bIns="0" rtlCol="0" anchor="t">
            <a:spAutoFit/>
          </a:bodyPr>
          <a:lstStyle/>
          <a:p>
            <a:pPr marL="609316" lvl="1" indent="-304658">
              <a:lnSpc>
                <a:spcPts val="3104"/>
              </a:lnSpc>
              <a:buFont typeface="Arial"/>
              <a:buChar char="•"/>
            </a:pPr>
            <a:r>
              <a:rPr lang="en-US" sz="2822">
                <a:solidFill>
                  <a:srgbClr val="FFFFFF"/>
                </a:solidFill>
                <a:latin typeface="Cooper Hewitt"/>
              </a:rPr>
              <a:t>Fortunately, standard taxonomies reduce redundant information, ensuring that no aspect is overlooked during the analysis and diagnosis process. </a:t>
            </a:r>
          </a:p>
          <a:p>
            <a:pPr>
              <a:lnSpc>
                <a:spcPts val="3104"/>
              </a:lnSpc>
            </a:pPr>
            <a:endParaRPr lang="en-US" sz="2822">
              <a:solidFill>
                <a:srgbClr val="FFFFFF"/>
              </a:solidFill>
              <a:latin typeface="Cooper Hewitt"/>
            </a:endParaRPr>
          </a:p>
          <a:p>
            <a:pPr marL="609316" lvl="1" indent="-304658">
              <a:lnSpc>
                <a:spcPts val="3104"/>
              </a:lnSpc>
              <a:buFont typeface="Arial"/>
              <a:buChar char="•"/>
            </a:pPr>
            <a:r>
              <a:rPr lang="en-US" sz="2822">
                <a:solidFill>
                  <a:srgbClr val="FFFFFF"/>
                </a:solidFill>
                <a:latin typeface="Cooper Hewitt"/>
              </a:rPr>
              <a:t>Missing values might also have a negative impact on machine learning.</a:t>
            </a:r>
          </a:p>
          <a:p>
            <a:pPr>
              <a:lnSpc>
                <a:spcPts val="3104"/>
              </a:lnSpc>
            </a:pPr>
            <a:endParaRPr lang="en-US" sz="2822">
              <a:solidFill>
                <a:srgbClr val="FFFFFF"/>
              </a:solidFill>
              <a:latin typeface="Cooper Hewitt"/>
            </a:endParaRPr>
          </a:p>
          <a:p>
            <a:pPr marL="609316" lvl="1" indent="-304658">
              <a:lnSpc>
                <a:spcPts val="3104"/>
              </a:lnSpc>
              <a:buFont typeface="Arial"/>
              <a:buChar char="•"/>
            </a:pPr>
            <a:r>
              <a:rPr lang="en-US" sz="2822">
                <a:solidFill>
                  <a:srgbClr val="FFFFFF"/>
                </a:solidFill>
                <a:latin typeface="Cooper Hewitt"/>
              </a:rPr>
              <a:t>Specifically, two strategies were used in this study to deal with missing values: first, the deletion of records that had more than 60% of their values missing, and second, a two-step diagnostic method using segmentation.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7476956" y="432015"/>
            <a:ext cx="7337222" cy="1069545"/>
          </a:xfrm>
          <a:prstGeom prst="rect">
            <a:avLst/>
          </a:prstGeom>
        </p:spPr>
        <p:txBody>
          <a:bodyPr lIns="0" tIns="0" rIns="0" bIns="0" rtlCol="0" anchor="t">
            <a:spAutoFit/>
          </a:bodyPr>
          <a:lstStyle/>
          <a:p>
            <a:pPr>
              <a:lnSpc>
                <a:spcPts val="6837"/>
              </a:lnSpc>
            </a:pPr>
            <a:r>
              <a:rPr lang="en-US" sz="6216">
                <a:solidFill>
                  <a:srgbClr val="FFFFFF"/>
                </a:solidFill>
                <a:latin typeface="Cooper Hewitt"/>
              </a:rPr>
              <a:t>RELATED WORK</a:t>
            </a:r>
          </a:p>
        </p:txBody>
      </p:sp>
      <p:grpSp>
        <p:nvGrpSpPr>
          <p:cNvPr id="3" name="Group 3"/>
          <p:cNvGrpSpPr/>
          <p:nvPr/>
        </p:nvGrpSpPr>
        <p:grpSpPr>
          <a:xfrm>
            <a:off x="1028700" y="2952950"/>
            <a:ext cx="5354639" cy="4725369"/>
            <a:chOff x="0" y="0"/>
            <a:chExt cx="7139519" cy="6300491"/>
          </a:xfrm>
        </p:grpSpPr>
        <p:pic>
          <p:nvPicPr>
            <p:cNvPr id="4" name="Picture 4"/>
            <p:cNvPicPr>
              <a:picLocks noChangeAspect="1"/>
            </p:cNvPicPr>
            <p:nvPr/>
          </p:nvPicPr>
          <p:blipFill>
            <a:blip r:embed="rId2"/>
            <a:srcRect/>
            <a:stretch>
              <a:fillRect/>
            </a:stretch>
          </p:blipFill>
          <p:spPr>
            <a:xfrm>
              <a:off x="935098" y="1599141"/>
              <a:ext cx="6204421" cy="3102210"/>
            </a:xfrm>
            <a:prstGeom prst="rect">
              <a:avLst/>
            </a:prstGeom>
          </p:spPr>
        </p:pic>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871938" cy="6300491"/>
            </a:xfrm>
            <a:prstGeom prst="rect">
              <a:avLst/>
            </a:prstGeom>
          </p:spPr>
        </p:pic>
      </p:grpSp>
      <p:sp>
        <p:nvSpPr>
          <p:cNvPr id="6" name="TextBox 6"/>
          <p:cNvSpPr txBox="1"/>
          <p:nvPr/>
        </p:nvSpPr>
        <p:spPr>
          <a:xfrm>
            <a:off x="7476956" y="1746679"/>
            <a:ext cx="9346410" cy="7511621"/>
          </a:xfrm>
          <a:prstGeom prst="rect">
            <a:avLst/>
          </a:prstGeom>
        </p:spPr>
        <p:txBody>
          <a:bodyPr lIns="0" tIns="0" rIns="0" bIns="0" rtlCol="0" anchor="t">
            <a:spAutoFit/>
          </a:bodyPr>
          <a:lstStyle/>
          <a:p>
            <a:pPr marL="586437" lvl="1" indent="-293219">
              <a:lnSpc>
                <a:spcPts val="2987"/>
              </a:lnSpc>
              <a:buFont typeface="Arial"/>
              <a:buChar char="•"/>
            </a:pPr>
            <a:r>
              <a:rPr lang="en-US" sz="2716">
                <a:solidFill>
                  <a:srgbClr val="FFFFFF"/>
                </a:solidFill>
                <a:latin typeface="Cooper Hewitt"/>
              </a:rPr>
              <a:t>Cataracts, iridocyclitis, and corneal haze are all prevalent eye problems in the elderly. Using machine learning techniques, a computer-based smart system was created to categorize various eye illnesses.</a:t>
            </a:r>
          </a:p>
          <a:p>
            <a:pPr>
              <a:lnSpc>
                <a:spcPts val="2987"/>
              </a:lnSpc>
            </a:pPr>
            <a:endParaRPr lang="en-US" sz="2716">
              <a:solidFill>
                <a:srgbClr val="FFFFFF"/>
              </a:solidFill>
              <a:latin typeface="Cooper Hewitt"/>
            </a:endParaRPr>
          </a:p>
          <a:p>
            <a:pPr marL="586437" lvl="1" indent="-293219">
              <a:lnSpc>
                <a:spcPts val="2987"/>
              </a:lnSpc>
              <a:buFont typeface="Arial"/>
              <a:buChar char="•"/>
            </a:pPr>
            <a:r>
              <a:rPr lang="en-US" sz="2716">
                <a:solidFill>
                  <a:srgbClr val="FFFFFF"/>
                </a:solidFill>
                <a:latin typeface="Cooper Hewitt"/>
              </a:rPr>
              <a:t>For each form of eye illness, characteristics are retrieved and employed by the classifiers, which include SVM, logistic regression, naive Bayes, and decision trees. </a:t>
            </a:r>
          </a:p>
          <a:p>
            <a:pPr>
              <a:lnSpc>
                <a:spcPts val="2987"/>
              </a:lnSpc>
            </a:pPr>
            <a:endParaRPr lang="en-US" sz="2716">
              <a:solidFill>
                <a:srgbClr val="FFFFFF"/>
              </a:solidFill>
              <a:latin typeface="Cooper Hewitt"/>
            </a:endParaRPr>
          </a:p>
          <a:p>
            <a:pPr marL="586437" lvl="1" indent="-293219">
              <a:lnSpc>
                <a:spcPts val="2987"/>
              </a:lnSpc>
              <a:buFont typeface="Arial"/>
              <a:buChar char="•"/>
            </a:pPr>
            <a:r>
              <a:rPr lang="en-US" sz="2716">
                <a:solidFill>
                  <a:srgbClr val="FFFFFF"/>
                </a:solidFill>
                <a:latin typeface="Cooper Hewitt"/>
              </a:rPr>
              <a:t>Illness criteria are built for the fuzzy-based classifier. Additional guidelines for different illnesses may overlap and be difficult to distinguish from photographs.</a:t>
            </a:r>
          </a:p>
          <a:p>
            <a:pPr>
              <a:lnSpc>
                <a:spcPts val="2987"/>
              </a:lnSpc>
            </a:pPr>
            <a:endParaRPr lang="en-US" sz="2716">
              <a:solidFill>
                <a:srgbClr val="FFFFFF"/>
              </a:solidFill>
              <a:latin typeface="Cooper Hewitt"/>
            </a:endParaRPr>
          </a:p>
          <a:p>
            <a:pPr marL="586437" lvl="1" indent="-293219">
              <a:lnSpc>
                <a:spcPts val="2987"/>
              </a:lnSpc>
              <a:buFont typeface="Arial"/>
              <a:buChar char="•"/>
            </a:pPr>
            <a:r>
              <a:rPr lang="en-US" sz="2716">
                <a:solidFill>
                  <a:srgbClr val="FFFFFF"/>
                </a:solidFill>
                <a:latin typeface="Cooper Hewitt"/>
              </a:rPr>
              <a:t>To begin, characteristics are extracted from photographs of each illness and treated as symptoms. Expert rules are then built around these aspects. </a:t>
            </a:r>
          </a:p>
          <a:p>
            <a:pPr>
              <a:lnSpc>
                <a:spcPts val="2987"/>
              </a:lnSpc>
            </a:pPr>
            <a:endParaRPr lang="en-US" sz="2716">
              <a:solidFill>
                <a:srgbClr val="FFFFFF"/>
              </a:solidFill>
              <a:latin typeface="Cooper Hewitt"/>
            </a:endParaRPr>
          </a:p>
          <a:p>
            <a:pPr marL="586437" lvl="1" indent="-293219">
              <a:lnSpc>
                <a:spcPts val="2987"/>
              </a:lnSpc>
              <a:buFont typeface="Arial"/>
              <a:buChar char="•"/>
            </a:pPr>
            <a:r>
              <a:rPr lang="en-US" sz="2716">
                <a:solidFill>
                  <a:srgbClr val="FFFFFF"/>
                </a:solidFill>
                <a:latin typeface="Cooper Hewitt"/>
              </a:rPr>
              <a:t>Finally, a decision tree classifier is created using forward chaining and depth-first search to complete the classification.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5984020" cy="10287000"/>
          </a:xfrm>
          <a:prstGeom prst="rect">
            <a:avLst/>
          </a:prstGeom>
          <a:solidFill>
            <a:srgbClr val="191824"/>
          </a:solidFill>
        </p:spPr>
      </p:sp>
      <p:sp>
        <p:nvSpPr>
          <p:cNvPr id="3" name="TextBox 3"/>
          <p:cNvSpPr txBox="1"/>
          <p:nvPr/>
        </p:nvSpPr>
        <p:spPr>
          <a:xfrm>
            <a:off x="633396" y="1141382"/>
            <a:ext cx="5350624" cy="2155825"/>
          </a:xfrm>
          <a:prstGeom prst="rect">
            <a:avLst/>
          </a:prstGeom>
        </p:spPr>
        <p:txBody>
          <a:bodyPr lIns="0" tIns="0" rIns="0" bIns="0" rtlCol="0" anchor="t">
            <a:spAutoFit/>
          </a:bodyPr>
          <a:lstStyle/>
          <a:p>
            <a:pPr>
              <a:lnSpc>
                <a:spcPts val="7699"/>
              </a:lnSpc>
            </a:pPr>
            <a:r>
              <a:rPr lang="en-US" sz="6999" dirty="0">
                <a:solidFill>
                  <a:srgbClr val="FFFFFF"/>
                </a:solidFill>
                <a:latin typeface="Cooper Hewitt"/>
              </a:rPr>
              <a:t>PROBLEM STATEMENT</a:t>
            </a:r>
          </a:p>
        </p:txBody>
      </p:sp>
      <p:sp>
        <p:nvSpPr>
          <p:cNvPr id="4" name="TextBox 4"/>
          <p:cNvSpPr txBox="1"/>
          <p:nvPr/>
        </p:nvSpPr>
        <p:spPr>
          <a:xfrm>
            <a:off x="6477000" y="1141382"/>
            <a:ext cx="10956154" cy="7617535"/>
          </a:xfrm>
          <a:prstGeom prst="rect">
            <a:avLst/>
          </a:prstGeom>
        </p:spPr>
        <p:txBody>
          <a:bodyPr wrap="square" lIns="0" tIns="0" rIns="0" bIns="0" rtlCol="0" anchor="t">
            <a:spAutoFit/>
          </a:bodyPr>
          <a:lstStyle/>
          <a:p>
            <a:pPr marL="457200" indent="-457200">
              <a:lnSpc>
                <a:spcPts val="3510"/>
              </a:lnSpc>
              <a:buFont typeface="Arial" panose="020B0604020202020204" pitchFamily="34" charset="0"/>
              <a:buChar char="•"/>
            </a:pPr>
            <a:r>
              <a:rPr lang="en-US" sz="2800" b="0" i="0" dirty="0">
                <a:solidFill>
                  <a:srgbClr val="303030"/>
                </a:solidFill>
                <a:effectLst/>
                <a:latin typeface="Cooper Hewitt" panose="020B0604020202020204" charset="0"/>
                <a:ea typeface="Cooper Hewitt" panose="020B0604020202020204" charset="0"/>
              </a:rPr>
              <a:t>Vision loss and blindness can be caused by several factors. These factors can be genetic, environmental or accidental.</a:t>
            </a:r>
          </a:p>
          <a:p>
            <a:pPr marL="457200" indent="-457200">
              <a:lnSpc>
                <a:spcPts val="3510"/>
              </a:lnSpc>
              <a:buFont typeface="Arial" panose="020B0604020202020204" pitchFamily="34" charset="0"/>
              <a:buChar char="•"/>
            </a:pPr>
            <a:endParaRPr lang="en-US" sz="2700" b="0" i="0" dirty="0">
              <a:solidFill>
                <a:srgbClr val="191824"/>
              </a:solidFill>
              <a:effectLst/>
              <a:latin typeface="Cooper Hewitt" panose="020B0604020202020204" charset="0"/>
              <a:ea typeface="Cooper Hewitt" panose="020B0604020202020204" charset="0"/>
            </a:endParaRPr>
          </a:p>
          <a:p>
            <a:pPr marL="457200" indent="-457200">
              <a:lnSpc>
                <a:spcPts val="3510"/>
              </a:lnSpc>
              <a:buFont typeface="Arial" panose="020B0604020202020204" pitchFamily="34" charset="0"/>
              <a:buChar char="•"/>
            </a:pPr>
            <a:r>
              <a:rPr lang="en-US" sz="2800" b="0" i="0" dirty="0">
                <a:solidFill>
                  <a:srgbClr val="282828"/>
                </a:solidFill>
                <a:effectLst/>
                <a:latin typeface="Cooper Hewitt" panose="020B0604020202020204" charset="0"/>
                <a:ea typeface="Cooper Hewitt" panose="020B0604020202020204" charset="0"/>
              </a:rPr>
              <a:t>In the near future, the number of patients suffering from eye diseases is expected to increase dramatically due to aging of the population. </a:t>
            </a:r>
          </a:p>
          <a:p>
            <a:pPr marL="457200" indent="-457200">
              <a:lnSpc>
                <a:spcPts val="3510"/>
              </a:lnSpc>
              <a:buFont typeface="Arial" panose="020B0604020202020204" pitchFamily="34" charset="0"/>
              <a:buChar char="•"/>
            </a:pPr>
            <a:endParaRPr lang="en-US" sz="2800" b="0" i="0" dirty="0">
              <a:solidFill>
                <a:srgbClr val="282828"/>
              </a:solidFill>
              <a:effectLst/>
              <a:latin typeface="Cooper Hewitt" panose="020B0604020202020204" charset="0"/>
              <a:ea typeface="Cooper Hewitt" panose="020B0604020202020204" charset="0"/>
            </a:endParaRPr>
          </a:p>
          <a:p>
            <a:pPr marL="457200" indent="-457200">
              <a:lnSpc>
                <a:spcPts val="3510"/>
              </a:lnSpc>
              <a:buFont typeface="Arial" panose="020B0604020202020204" pitchFamily="34" charset="0"/>
              <a:buChar char="•"/>
            </a:pPr>
            <a:r>
              <a:rPr lang="en-US" sz="2800" b="0" i="0" dirty="0">
                <a:solidFill>
                  <a:srgbClr val="282828"/>
                </a:solidFill>
                <a:effectLst/>
                <a:latin typeface="Cooper Hewitt" panose="020B0604020202020204" charset="0"/>
                <a:ea typeface="Cooper Hewitt" panose="020B0604020202020204" charset="0"/>
              </a:rPr>
              <a:t>In such a scenario, early recognition and correct management of eye diseases are the main objectives to preserve vision and enhance quality of life. Deep integration of artificial intelligence (AI) in ophthalmology may be helpful at this aim, having the potential to speed up the diagnostic process and to reduce the human resources required. </a:t>
            </a:r>
          </a:p>
          <a:p>
            <a:pPr marL="457200" indent="-457200">
              <a:lnSpc>
                <a:spcPts val="3510"/>
              </a:lnSpc>
              <a:buFont typeface="Arial" panose="020B0604020202020204" pitchFamily="34" charset="0"/>
              <a:buChar char="•"/>
            </a:pPr>
            <a:endParaRPr lang="en-US" sz="2800" b="0" i="0" dirty="0">
              <a:solidFill>
                <a:srgbClr val="282828"/>
              </a:solidFill>
              <a:effectLst/>
              <a:latin typeface="Cooper Hewitt" panose="020B0604020202020204" charset="0"/>
              <a:ea typeface="Cooper Hewitt" panose="020B0604020202020204" charset="0"/>
            </a:endParaRPr>
          </a:p>
          <a:p>
            <a:pPr marL="457200" indent="-457200">
              <a:lnSpc>
                <a:spcPts val="3510"/>
              </a:lnSpc>
              <a:buFont typeface="Arial" panose="020B0604020202020204" pitchFamily="34" charset="0"/>
              <a:buChar char="•"/>
            </a:pPr>
            <a:r>
              <a:rPr lang="en-US" sz="2800" dirty="0">
                <a:solidFill>
                  <a:srgbClr val="282828"/>
                </a:solidFill>
                <a:latin typeface="Cooper Hewitt" panose="020B0604020202020204" charset="0"/>
                <a:ea typeface="Cooper Hewitt" panose="020B0604020202020204" charset="0"/>
              </a:rPr>
              <a:t>Machine Learning</a:t>
            </a:r>
            <a:r>
              <a:rPr lang="en-US" sz="2800" b="0" i="0" dirty="0">
                <a:solidFill>
                  <a:srgbClr val="282828"/>
                </a:solidFill>
                <a:effectLst/>
                <a:latin typeface="Cooper Hewitt" panose="020B0604020202020204" charset="0"/>
                <a:ea typeface="Cooper Hewitt" panose="020B0604020202020204" charset="0"/>
              </a:rPr>
              <a:t> is a subset of computer science that deals with using computers to develop algorithms that try to simulate human intelligence</a:t>
            </a:r>
            <a:endParaRPr lang="en-US" sz="2700" dirty="0">
              <a:solidFill>
                <a:srgbClr val="191824"/>
              </a:solidFill>
              <a:latin typeface="Cooper Hewitt" panose="020B0604020202020204" charset="0"/>
              <a:ea typeface="Cooper Hewitt" panose="020B060402020202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5939959" cy="10287000"/>
          </a:xfrm>
          <a:prstGeom prst="rect">
            <a:avLst/>
          </a:prstGeom>
          <a:solidFill>
            <a:srgbClr val="191824"/>
          </a:solidFill>
        </p:spPr>
      </p:sp>
      <p:sp>
        <p:nvSpPr>
          <p:cNvPr id="3" name="TextBox 3"/>
          <p:cNvSpPr txBox="1"/>
          <p:nvPr/>
        </p:nvSpPr>
        <p:spPr>
          <a:xfrm>
            <a:off x="627555" y="1174132"/>
            <a:ext cx="7139893" cy="2155825"/>
          </a:xfrm>
          <a:prstGeom prst="rect">
            <a:avLst/>
          </a:prstGeom>
        </p:spPr>
        <p:txBody>
          <a:bodyPr lIns="0" tIns="0" rIns="0" bIns="0" rtlCol="0" anchor="t">
            <a:spAutoFit/>
          </a:bodyPr>
          <a:lstStyle/>
          <a:p>
            <a:pPr>
              <a:lnSpc>
                <a:spcPts val="7699"/>
              </a:lnSpc>
            </a:pPr>
            <a:r>
              <a:rPr lang="en-US" sz="6999">
                <a:solidFill>
                  <a:srgbClr val="FFFFFF"/>
                </a:solidFill>
                <a:latin typeface="Cooper Hewitt"/>
              </a:rPr>
              <a:t>PROPOSED SOLUTION</a:t>
            </a:r>
          </a:p>
        </p:txBody>
      </p:sp>
      <p:sp>
        <p:nvSpPr>
          <p:cNvPr id="4" name="TextBox 4"/>
          <p:cNvSpPr txBox="1"/>
          <p:nvPr/>
        </p:nvSpPr>
        <p:spPr>
          <a:xfrm>
            <a:off x="6513037" y="1202707"/>
            <a:ext cx="11119669" cy="7433457"/>
          </a:xfrm>
          <a:prstGeom prst="rect">
            <a:avLst/>
          </a:prstGeom>
        </p:spPr>
        <p:txBody>
          <a:bodyPr lIns="0" tIns="0" rIns="0" bIns="0" rtlCol="0" anchor="t">
            <a:spAutoFit/>
          </a:bodyPr>
          <a:lstStyle/>
          <a:p>
            <a:pPr>
              <a:lnSpc>
                <a:spcPts val="3088"/>
              </a:lnSpc>
            </a:pPr>
            <a:r>
              <a:rPr lang="en-US" sz="2375">
                <a:solidFill>
                  <a:srgbClr val="191824"/>
                </a:solidFill>
                <a:latin typeface="Cooper Hewitt Bold"/>
              </a:rPr>
              <a:t>Data Preprocessing:</a:t>
            </a:r>
            <a:r>
              <a:rPr lang="en-US" sz="2375">
                <a:solidFill>
                  <a:srgbClr val="191824"/>
                </a:solidFill>
                <a:latin typeface="Cooper Hewitt"/>
              </a:rPr>
              <a:t> The eye disease dataset contains two parts where one consisting of images and another one consisting of labels. Here, the labels dataset is again divided into three parts which are category, type, and grade. The total images consisted of 712. Later, we resized to 100, 100 pixels in size.</a:t>
            </a:r>
          </a:p>
          <a:p>
            <a:pPr>
              <a:lnSpc>
                <a:spcPts val="3088"/>
              </a:lnSpc>
            </a:pPr>
            <a:endParaRPr lang="en-US" sz="2375">
              <a:solidFill>
                <a:srgbClr val="191824"/>
              </a:solidFill>
              <a:latin typeface="Cooper Hewitt"/>
            </a:endParaRPr>
          </a:p>
          <a:p>
            <a:pPr>
              <a:lnSpc>
                <a:spcPts val="3088"/>
              </a:lnSpc>
            </a:pPr>
            <a:r>
              <a:rPr lang="en-US" sz="2375">
                <a:solidFill>
                  <a:srgbClr val="191824"/>
                </a:solidFill>
                <a:latin typeface="Cooper Hewitt Bold"/>
              </a:rPr>
              <a:t>Splitting of Data: </a:t>
            </a:r>
            <a:r>
              <a:rPr lang="en-US" sz="2375">
                <a:solidFill>
                  <a:srgbClr val="191824"/>
                </a:solidFill>
                <a:latin typeface="Cooper Hewitt"/>
              </a:rPr>
              <a:t>To avoid overfitting, the dataset was divided into two categories: training datasets and testing datasets, which were divided by 80 percent and 20 percent, respectively.</a:t>
            </a:r>
          </a:p>
          <a:p>
            <a:pPr>
              <a:lnSpc>
                <a:spcPts val="3088"/>
              </a:lnSpc>
            </a:pPr>
            <a:endParaRPr lang="en-US" sz="2375">
              <a:solidFill>
                <a:srgbClr val="191824"/>
              </a:solidFill>
              <a:latin typeface="Cooper Hewitt"/>
            </a:endParaRPr>
          </a:p>
          <a:p>
            <a:pPr>
              <a:lnSpc>
                <a:spcPts val="3088"/>
              </a:lnSpc>
            </a:pPr>
            <a:r>
              <a:rPr lang="en-US" sz="2375">
                <a:solidFill>
                  <a:srgbClr val="191824"/>
                </a:solidFill>
                <a:latin typeface="Cooper Hewitt Bold"/>
              </a:rPr>
              <a:t>Model Training: </a:t>
            </a:r>
            <a:r>
              <a:rPr lang="en-US" sz="2375">
                <a:solidFill>
                  <a:srgbClr val="191824"/>
                </a:solidFill>
                <a:latin typeface="Cooper Hewitt"/>
              </a:rPr>
              <a:t>In this project, we will use various ML algorithms to classify the disease and compare the performance of the model. Algorithms are, • Logistic Regression• SVM • Decision Tree • Naive Bayes. We have trained the model by using the above algorithms.</a:t>
            </a:r>
          </a:p>
          <a:p>
            <a:pPr>
              <a:lnSpc>
                <a:spcPts val="3088"/>
              </a:lnSpc>
            </a:pPr>
            <a:endParaRPr lang="en-US" sz="2375">
              <a:solidFill>
                <a:srgbClr val="191824"/>
              </a:solidFill>
              <a:latin typeface="Cooper Hewitt"/>
            </a:endParaRPr>
          </a:p>
          <a:p>
            <a:pPr>
              <a:lnSpc>
                <a:spcPts val="3088"/>
              </a:lnSpc>
            </a:pPr>
            <a:r>
              <a:rPr lang="en-US" sz="2375">
                <a:solidFill>
                  <a:srgbClr val="191824"/>
                </a:solidFill>
                <a:latin typeface="Cooper Hewitt Bold"/>
              </a:rPr>
              <a:t>Prediction: </a:t>
            </a:r>
            <a:r>
              <a:rPr lang="en-US" sz="2375">
                <a:solidFill>
                  <a:srgbClr val="191824"/>
                </a:solidFill>
                <a:latin typeface="Cooper Hewitt"/>
              </a:rPr>
              <a:t>In classification, when we say "accuracy" we are usually referring to the degree to which something is accurate. It is one of the more visible metrics because it is the total number of cases that have been accurately detected. The best model is identified by the highest value of accuracy</a:t>
            </a:r>
          </a:p>
          <a:p>
            <a:pPr>
              <a:lnSpc>
                <a:spcPts val="3088"/>
              </a:lnSpc>
            </a:pPr>
            <a:endParaRPr lang="en-US" sz="2375">
              <a:solidFill>
                <a:srgbClr val="191824"/>
              </a:solidFill>
              <a:latin typeface="Cooper Hewit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630736" y="5101945"/>
            <a:ext cx="6628564" cy="4156355"/>
            <a:chOff x="0" y="0"/>
            <a:chExt cx="8838085" cy="5541807"/>
          </a:xfrm>
        </p:grpSpPr>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187529" y="555830"/>
              <a:ext cx="4650556" cy="4985976"/>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0"/>
              <a:ext cx="6512807" cy="5541807"/>
            </a:xfrm>
            <a:prstGeom prst="rect">
              <a:avLst/>
            </a:prstGeom>
          </p:spPr>
        </p:pic>
      </p:grpSp>
      <p:sp>
        <p:nvSpPr>
          <p:cNvPr id="5" name="AutoShape 5"/>
          <p:cNvSpPr/>
          <p:nvPr/>
        </p:nvSpPr>
        <p:spPr>
          <a:xfrm>
            <a:off x="0" y="0"/>
            <a:ext cx="9144000" cy="10287000"/>
          </a:xfrm>
          <a:prstGeom prst="rect">
            <a:avLst/>
          </a:prstGeom>
          <a:solidFill>
            <a:srgbClr val="191824"/>
          </a:solidFill>
        </p:spPr>
      </p:sp>
      <p:pic>
        <p:nvPicPr>
          <p:cNvPr id="6" name="Picture 6"/>
          <p:cNvPicPr>
            <a:picLocks noChangeAspect="1"/>
          </p:cNvPicPr>
          <p:nvPr/>
        </p:nvPicPr>
        <p:blipFill>
          <a:blip r:embed="rId6"/>
          <a:srcRect/>
          <a:stretch>
            <a:fillRect/>
          </a:stretch>
        </p:blipFill>
        <p:spPr>
          <a:xfrm>
            <a:off x="807922" y="716026"/>
            <a:ext cx="7186054" cy="5484464"/>
          </a:xfrm>
          <a:prstGeom prst="rect">
            <a:avLst/>
          </a:prstGeom>
        </p:spPr>
      </p:pic>
      <p:sp>
        <p:nvSpPr>
          <p:cNvPr id="7" name="TextBox 7"/>
          <p:cNvSpPr txBox="1"/>
          <p:nvPr/>
        </p:nvSpPr>
        <p:spPr>
          <a:xfrm>
            <a:off x="9800592" y="904875"/>
            <a:ext cx="7458708" cy="1184275"/>
          </a:xfrm>
          <a:prstGeom prst="rect">
            <a:avLst/>
          </a:prstGeom>
        </p:spPr>
        <p:txBody>
          <a:bodyPr lIns="0" tIns="0" rIns="0" bIns="0" rtlCol="0" anchor="t">
            <a:spAutoFit/>
          </a:bodyPr>
          <a:lstStyle/>
          <a:p>
            <a:pPr algn="r">
              <a:lnSpc>
                <a:spcPts val="7699"/>
              </a:lnSpc>
            </a:pPr>
            <a:r>
              <a:rPr lang="en-US" sz="6999">
                <a:solidFill>
                  <a:srgbClr val="191824"/>
                </a:solidFill>
                <a:latin typeface="Cooper Hewitt"/>
              </a:rPr>
              <a:t>RESULTS</a:t>
            </a:r>
          </a:p>
        </p:txBody>
      </p:sp>
      <p:sp>
        <p:nvSpPr>
          <p:cNvPr id="8" name="TextBox 8"/>
          <p:cNvSpPr txBox="1"/>
          <p:nvPr/>
        </p:nvSpPr>
        <p:spPr>
          <a:xfrm>
            <a:off x="807922" y="6850191"/>
            <a:ext cx="6965276" cy="2699385"/>
          </a:xfrm>
          <a:prstGeom prst="rect">
            <a:avLst/>
          </a:prstGeom>
        </p:spPr>
        <p:txBody>
          <a:bodyPr lIns="0" tIns="0" rIns="0" bIns="0" rtlCol="0" anchor="t">
            <a:spAutoFit/>
          </a:bodyPr>
          <a:lstStyle/>
          <a:p>
            <a:pPr>
              <a:lnSpc>
                <a:spcPts val="3510"/>
              </a:lnSpc>
            </a:pPr>
            <a:r>
              <a:rPr lang="en-US" sz="2700">
                <a:solidFill>
                  <a:srgbClr val="FFFFFF"/>
                </a:solidFill>
                <a:latin typeface="Cooper Hewitt"/>
              </a:rPr>
              <a:t>After applying all the algorithms to the data set, we obtained varied accuracy percentages for different methods and conducted visualization for data when a forest fire occurred, depicting the region of fire that occurred now.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TotalTime>
  <Words>1007</Words>
  <Application>Microsoft Office PowerPoint</Application>
  <PresentationFormat>Custom</PresentationFormat>
  <Paragraphs>69</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Norwester</vt:lpstr>
      <vt:lpstr>Cooper Hewitt Bold</vt:lpstr>
      <vt:lpstr>Calibri</vt:lpstr>
      <vt:lpstr>HK Grotesk Medium</vt:lpstr>
      <vt:lpstr>Arial</vt:lpstr>
      <vt:lpstr>Cooper Hewitt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EMPIRICAL EVALUATION OF EYE DISEASE DETECTION THROUGH MACHINE LEARNING TECHNIQUES</dc:title>
  <cp:lastModifiedBy>Manoj Kumar Bonu</cp:lastModifiedBy>
  <cp:revision>9</cp:revision>
  <dcterms:created xsi:type="dcterms:W3CDTF">2006-08-16T00:00:00Z</dcterms:created>
  <dcterms:modified xsi:type="dcterms:W3CDTF">2022-12-07T01:07:08Z</dcterms:modified>
  <dc:identifier>DAFT9m2k6Oo</dc:identifier>
</cp:coreProperties>
</file>

<file path=docProps/thumbnail.jpeg>
</file>